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2" r:id="rId2"/>
    <p:sldId id="256" r:id="rId3"/>
    <p:sldId id="257" r:id="rId4"/>
    <p:sldId id="258" r:id="rId5"/>
    <p:sldId id="259" r:id="rId6"/>
    <p:sldId id="260" r:id="rId7"/>
    <p:sldId id="261" r:id="rId8"/>
    <p:sldId id="263" r:id="rId9"/>
    <p:sldId id="264" r:id="rId10"/>
    <p:sldId id="265" r:id="rId11"/>
    <p:sldId id="266" r:id="rId12"/>
    <p:sldId id="267" r:id="rId13"/>
    <p:sldId id="268" r:id="rId14"/>
    <p:sldId id="270"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620DD6-25BC-4FCE-B9CE-8E21FD46A4FE}" type="datetimeFigureOut">
              <a:rPr lang="en-GB" smtClean="0"/>
              <a:t>22/01/2018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4757388-8D1C-4968-850C-34C81F3586D5}" type="slidenum">
              <a:rPr lang="en-GB" smtClean="0"/>
              <a:t>‹#›</a:t>
            </a:fld>
            <a:endParaRPr lang="en-GB"/>
          </a:p>
        </p:txBody>
      </p:sp>
    </p:spTree>
    <p:extLst>
      <p:ext uri="{BB962C8B-B14F-4D97-AF65-F5344CB8AC3E}">
        <p14:creationId xmlns:p14="http://schemas.microsoft.com/office/powerpoint/2010/main" val="2418757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Modality – a particular way of doing or experiencing something  also in music ‘the harmony</a:t>
            </a:r>
            <a:r>
              <a:rPr lang="en-GB" baseline="0" dirty="0" smtClean="0"/>
              <a:t> had the touch of modality”!</a:t>
            </a:r>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F4757388-8D1C-4968-850C-34C81F3586D5}" type="slidenum">
              <a:rPr lang="en-GB" smtClean="0"/>
              <a:t>3</a:t>
            </a:fld>
            <a:endParaRPr lang="en-GB"/>
          </a:p>
        </p:txBody>
      </p:sp>
    </p:spTree>
    <p:extLst>
      <p:ext uri="{BB962C8B-B14F-4D97-AF65-F5344CB8AC3E}">
        <p14:creationId xmlns:p14="http://schemas.microsoft.com/office/powerpoint/2010/main" val="39486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22A710-3786-416B-8ABD-508D54A99169}"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293520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22A710-3786-416B-8ABD-508D54A99169}"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293245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22A710-3786-416B-8ABD-508D54A99169}"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161100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22A710-3786-416B-8ABD-508D54A99169}"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50237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22A710-3786-416B-8ABD-508D54A99169}"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399807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22A710-3786-416B-8ABD-508D54A99169}"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402571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22A710-3786-416B-8ABD-508D54A99169}" type="datetimeFigureOut">
              <a:rPr lang="en-GB" smtClean="0"/>
              <a:t>22/01/2018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161839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22A710-3786-416B-8ABD-508D54A99169}" type="datetimeFigureOut">
              <a:rPr lang="en-GB" smtClean="0"/>
              <a:t>22/01/2018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361916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2A710-3786-416B-8ABD-508D54A99169}" type="datetimeFigureOut">
              <a:rPr lang="en-GB" smtClean="0"/>
              <a:t>22/01/2018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200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2A710-3786-416B-8ABD-508D54A99169}"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241748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2A710-3786-416B-8ABD-508D54A99169}"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276ACD-3FE3-4321-80F7-B64169937A33}" type="slidenum">
              <a:rPr lang="en-GB" smtClean="0"/>
              <a:t>‹#›</a:t>
            </a:fld>
            <a:endParaRPr lang="en-GB"/>
          </a:p>
        </p:txBody>
      </p:sp>
    </p:spTree>
    <p:extLst>
      <p:ext uri="{BB962C8B-B14F-4D97-AF65-F5344CB8AC3E}">
        <p14:creationId xmlns:p14="http://schemas.microsoft.com/office/powerpoint/2010/main" val="285212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2A710-3786-416B-8ABD-508D54A99169}" type="datetimeFigureOut">
              <a:rPr lang="en-GB" smtClean="0"/>
              <a:t>22/01/2018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76ACD-3FE3-4321-80F7-B64169937A33}" type="slidenum">
              <a:rPr lang="en-GB" smtClean="0"/>
              <a:t>‹#›</a:t>
            </a:fld>
            <a:endParaRPr lang="en-GB"/>
          </a:p>
        </p:txBody>
      </p:sp>
    </p:spTree>
    <p:extLst>
      <p:ext uri="{BB962C8B-B14F-4D97-AF65-F5344CB8AC3E}">
        <p14:creationId xmlns:p14="http://schemas.microsoft.com/office/powerpoint/2010/main" val="3492319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nil.fr/en/hom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droper-newman@cravendc.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co.org.uk/for-organisations/guide-to-data-protection/privacy-notices-transparency-and-control/privacy-notices-under-the-eu-general-data-protection-regul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ravendc.gov.uk/article/381/Data-Protec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co.org.uk/for-organisations/guide-to-the-general-data-protection-regulation-gdpr/accountability-and-governance/data-protection-impact-assessm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Data Protection Reform in Local Government</a:t>
            </a:r>
            <a:endParaRPr lang="en-GB" b="1" dirty="0"/>
          </a:p>
        </p:txBody>
      </p:sp>
      <p:sp>
        <p:nvSpPr>
          <p:cNvPr id="4" name="AutoShape 2" descr="https://nebula.wsimg.com/eea898361c73b8f01129ed60e4c151d7?AccessKeyId=FC9643087B7E4E4B8C83&amp;disposition=0&amp;alloworigin=1"/>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nebula.wsimg.com/eea898361c73b8f01129ed60e4c151d7?AccessKeyId=FC9643087B7E4E4B8C83&amp;disposition=0&amp;alloworigin=1"/>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5900" y="1600200"/>
            <a:ext cx="860457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2746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DPIAs (Cont’d)</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DPIAs </a:t>
            </a:r>
            <a:r>
              <a:rPr lang="en-GB" dirty="0"/>
              <a:t>help organisations to identify the most effective way to comply with their data protection obligations and meet individuals’ expectations of privacy</a:t>
            </a:r>
            <a:r>
              <a:rPr lang="en-GB" dirty="0" smtClean="0"/>
              <a:t>.</a:t>
            </a:r>
          </a:p>
          <a:p>
            <a:endParaRPr lang="en-GB" dirty="0"/>
          </a:p>
          <a:p>
            <a:r>
              <a:rPr lang="en-GB" dirty="0"/>
              <a:t>DPIAs can be an integral part of taking a privacy by design approach</a:t>
            </a:r>
            <a:r>
              <a:rPr lang="en-GB" dirty="0" smtClean="0"/>
              <a:t>.</a:t>
            </a:r>
          </a:p>
          <a:p>
            <a:pPr marL="0" indent="0">
              <a:buNone/>
            </a:pPr>
            <a:endParaRPr lang="en-GB" dirty="0"/>
          </a:p>
          <a:p>
            <a:r>
              <a:rPr lang="en-GB" dirty="0"/>
              <a:t>The GDPR sets out the circumstances in which a DPIA must be carried out.</a:t>
            </a:r>
          </a:p>
          <a:p>
            <a:pPr marL="0" indent="0" algn="r">
              <a:buNone/>
            </a:pPr>
            <a:r>
              <a:rPr lang="en-GB" i="1" dirty="0" smtClean="0"/>
              <a:t>(ICO website)</a:t>
            </a:r>
            <a:endParaRPr lang="en-GB" i="1" dirty="0"/>
          </a:p>
        </p:txBody>
      </p:sp>
    </p:spTree>
    <p:extLst>
      <p:ext uri="{BB962C8B-B14F-4D97-AF65-F5344CB8AC3E}">
        <p14:creationId xmlns:p14="http://schemas.microsoft.com/office/powerpoint/2010/main" val="329580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DPIAs (Cont’d)</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When? (Art. 35)</a:t>
            </a:r>
          </a:p>
          <a:p>
            <a:r>
              <a:rPr lang="en-GB" dirty="0" smtClean="0"/>
              <a:t>(Before) where processing is likely to result in a </a:t>
            </a:r>
            <a:r>
              <a:rPr lang="en-GB" b="1" i="1" dirty="0" smtClean="0"/>
              <a:t>high risk for the rights and freedoms of natural persons</a:t>
            </a:r>
            <a:r>
              <a:rPr lang="en-GB" i="1" dirty="0" smtClean="0"/>
              <a:t>.</a:t>
            </a:r>
          </a:p>
          <a:p>
            <a:pPr marL="0" indent="0">
              <a:buNone/>
            </a:pPr>
            <a:endParaRPr lang="en-GB" i="1" dirty="0" smtClean="0"/>
          </a:p>
          <a:p>
            <a:r>
              <a:rPr lang="en-GB" dirty="0" smtClean="0"/>
              <a:t>DPO to be consulted.</a:t>
            </a:r>
          </a:p>
          <a:p>
            <a:endParaRPr lang="en-GB" i="1" dirty="0"/>
          </a:p>
          <a:p>
            <a:r>
              <a:rPr lang="en-GB" dirty="0" smtClean="0"/>
              <a:t>ICO to publish examples of processing operations that will require a DPIA.</a:t>
            </a:r>
          </a:p>
          <a:p>
            <a:endParaRPr lang="en-GB" dirty="0"/>
          </a:p>
          <a:p>
            <a:r>
              <a:rPr lang="en-GB" dirty="0" smtClean="0"/>
              <a:t>Must consult ICO if DPIA indicates high risk remains </a:t>
            </a:r>
            <a:r>
              <a:rPr lang="en-GB" b="1" i="1" dirty="0" smtClean="0"/>
              <a:t>despite</a:t>
            </a:r>
            <a:r>
              <a:rPr lang="en-GB" dirty="0" smtClean="0"/>
              <a:t> measures taken to mitigate (Art. 36). </a:t>
            </a:r>
            <a:r>
              <a:rPr lang="en-GB" i="1" dirty="0" smtClean="0"/>
              <a:t> </a:t>
            </a:r>
            <a:r>
              <a:rPr lang="en-GB" dirty="0" smtClean="0"/>
              <a:t> </a:t>
            </a:r>
            <a:endParaRPr lang="en-GB" dirty="0"/>
          </a:p>
        </p:txBody>
      </p:sp>
    </p:spTree>
    <p:extLst>
      <p:ext uri="{BB962C8B-B14F-4D97-AF65-F5344CB8AC3E}">
        <p14:creationId xmlns:p14="http://schemas.microsoft.com/office/powerpoint/2010/main" val="26402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DPIAs (Cont’d)</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DPIAs </a:t>
            </a:r>
            <a:r>
              <a:rPr lang="en-GB" b="1" dirty="0" smtClean="0"/>
              <a:t>must</a:t>
            </a:r>
            <a:r>
              <a:rPr lang="en-GB" dirty="0" smtClean="0"/>
              <a:t> be undertaken in the following cases:</a:t>
            </a:r>
          </a:p>
          <a:p>
            <a:pPr marL="0" indent="0">
              <a:buNone/>
            </a:pPr>
            <a:endParaRPr lang="en-GB" dirty="0" smtClean="0"/>
          </a:p>
          <a:p>
            <a:r>
              <a:rPr lang="en-GB" dirty="0"/>
              <a:t>S</a:t>
            </a:r>
            <a:r>
              <a:rPr lang="en-GB" dirty="0" smtClean="0"/>
              <a:t>ystematic and extensive evaluation of personal aspects based on automated processing, including profiling, and on which decisions are based that have a legal impact on people;</a:t>
            </a:r>
          </a:p>
          <a:p>
            <a:endParaRPr lang="en-GB" dirty="0" smtClean="0"/>
          </a:p>
          <a:p>
            <a:r>
              <a:rPr lang="en-GB" dirty="0" smtClean="0"/>
              <a:t>Processing on a large scale of special categories of data (health, racial/ethnic origins, sex life, political opinions, biometric data, </a:t>
            </a:r>
            <a:r>
              <a:rPr lang="en-GB" dirty="0" err="1" smtClean="0"/>
              <a:t>etc</a:t>
            </a:r>
            <a:r>
              <a:rPr lang="en-GB" dirty="0" smtClean="0"/>
              <a:t>);</a:t>
            </a:r>
          </a:p>
          <a:p>
            <a:pPr marL="0" indent="0">
              <a:buNone/>
            </a:pPr>
            <a:endParaRPr lang="en-GB" dirty="0" smtClean="0"/>
          </a:p>
          <a:p>
            <a:r>
              <a:rPr lang="en-GB" dirty="0" smtClean="0"/>
              <a:t>Systematic monitoring of a publicly accessible area on a large scale.</a:t>
            </a:r>
          </a:p>
          <a:p>
            <a:pPr marL="0" indent="0">
              <a:buNone/>
            </a:pPr>
            <a:r>
              <a:rPr lang="en-GB" dirty="0" smtClean="0"/>
              <a:t> </a:t>
            </a:r>
          </a:p>
          <a:p>
            <a:endParaRPr lang="en-GB" dirty="0"/>
          </a:p>
        </p:txBody>
      </p:sp>
    </p:spTree>
    <p:extLst>
      <p:ext uri="{BB962C8B-B14F-4D97-AF65-F5344CB8AC3E}">
        <p14:creationId xmlns:p14="http://schemas.microsoft.com/office/powerpoint/2010/main" val="3661996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DPIAs (Cont’d)</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Content of DPIA - Art.35 (3) – use ICO’s guidance;</a:t>
            </a:r>
          </a:p>
          <a:p>
            <a:pPr marL="0" indent="0">
              <a:buNone/>
            </a:pPr>
            <a:endParaRPr lang="en-GB" dirty="0" smtClean="0"/>
          </a:p>
          <a:p>
            <a:r>
              <a:rPr lang="en-GB" dirty="0" smtClean="0"/>
              <a:t>Prior consultation with the ICO if needed (Art 36);</a:t>
            </a:r>
          </a:p>
          <a:p>
            <a:pPr marL="0" indent="0">
              <a:buNone/>
            </a:pPr>
            <a:endParaRPr lang="en-GB" dirty="0" smtClean="0"/>
          </a:p>
          <a:p>
            <a:r>
              <a:rPr lang="en-GB" dirty="0" smtClean="0"/>
              <a:t>Data Protection by Design/Default (Art. 25);</a:t>
            </a:r>
          </a:p>
          <a:p>
            <a:pPr marL="0" indent="0">
              <a:buNone/>
            </a:pPr>
            <a:endParaRPr lang="en-GB" dirty="0" smtClean="0"/>
          </a:p>
          <a:p>
            <a:r>
              <a:rPr lang="en-GB" dirty="0" smtClean="0"/>
              <a:t>Useful </a:t>
            </a:r>
            <a:r>
              <a:rPr lang="en-GB" dirty="0"/>
              <a:t>information </a:t>
            </a:r>
            <a:r>
              <a:rPr lang="en-GB" dirty="0" smtClean="0"/>
              <a:t>and other resources to assist with DPIAs from the French National Data Protection Commission (CNIL):  </a:t>
            </a:r>
            <a:r>
              <a:rPr lang="en-GB" dirty="0">
                <a:hlinkClick r:id="rId2"/>
              </a:rPr>
              <a:t>https://</a:t>
            </a:r>
            <a:r>
              <a:rPr lang="en-GB" dirty="0" smtClean="0">
                <a:hlinkClick r:id="rId2"/>
              </a:rPr>
              <a:t>www.cnil.fr/en/home</a:t>
            </a:r>
            <a:endParaRPr lang="en-GB" dirty="0" smtClean="0"/>
          </a:p>
          <a:p>
            <a:pPr marL="0" indent="0">
              <a:buNone/>
            </a:pPr>
            <a:r>
              <a:rPr lang="en-GB" dirty="0" smtClean="0"/>
              <a:t> </a:t>
            </a:r>
            <a:endParaRPr lang="en-GB" dirty="0"/>
          </a:p>
        </p:txBody>
      </p:sp>
    </p:spTree>
    <p:extLst>
      <p:ext uri="{BB962C8B-B14F-4D97-AF65-F5344CB8AC3E}">
        <p14:creationId xmlns:p14="http://schemas.microsoft.com/office/powerpoint/2010/main" val="4249222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b="1" dirty="0" smtClean="0"/>
              <a:t/>
            </a:r>
            <a:br>
              <a:rPr lang="en-GB" sz="3100" b="1" dirty="0" smtClean="0"/>
            </a:br>
            <a:r>
              <a:rPr lang="en-GB" sz="3100" i="1" dirty="0" smtClean="0"/>
              <a:t>Contact: David Roper-Newman, 01756 706336 </a:t>
            </a:r>
            <a:br>
              <a:rPr lang="en-GB" sz="3100" i="1" dirty="0" smtClean="0"/>
            </a:br>
            <a:r>
              <a:rPr lang="en-GB" sz="3100" i="1" dirty="0" smtClean="0"/>
              <a:t>email: </a:t>
            </a:r>
            <a:r>
              <a:rPr lang="en-GB" sz="3100" i="1" dirty="0" smtClean="0">
                <a:hlinkClick r:id="rId2"/>
              </a:rPr>
              <a:t>droper-newman@cravendc.gov.uk</a:t>
            </a:r>
            <a:r>
              <a:rPr lang="en-GB" i="1" dirty="0" smtClean="0"/>
              <a:t/>
            </a:r>
            <a:br>
              <a:rPr lang="en-GB" i="1" dirty="0" smtClean="0"/>
            </a:br>
            <a:endParaRPr lang="en-GB" i="1" dirty="0"/>
          </a:p>
        </p:txBody>
      </p:sp>
      <p:sp>
        <p:nvSpPr>
          <p:cNvPr id="4" name="AutoShape 2" descr="https://nebula.wsimg.com/eea898361c73b8f01129ed60e4c151d7?AccessKeyId=FC9643087B7E4E4B8C83&amp;disposition=0&amp;alloworigin=1"/>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nebula.wsimg.com/eea898361c73b8f01129ed60e4c151d7?AccessKeyId=FC9643087B7E4E4B8C83&amp;disposition=0&amp;alloworigin=1"/>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2" descr="C:\Users\droper-newman\Desktop\CDC Colour Logo.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771800" y="1916832"/>
            <a:ext cx="3456384"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771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Transparency, Fair Processing, Privacy Impact Assessments, and Communication with the Public</a:t>
            </a:r>
            <a:br>
              <a:rPr lang="en-GB" b="1" dirty="0" smtClean="0"/>
            </a:br>
            <a:r>
              <a:rPr lang="en-GB" dirty="0" smtClean="0"/>
              <a:t> </a:t>
            </a:r>
            <a:endParaRPr lang="en-GB" dirty="0"/>
          </a:p>
        </p:txBody>
      </p:sp>
      <p:sp>
        <p:nvSpPr>
          <p:cNvPr id="3" name="Subtitle 2"/>
          <p:cNvSpPr>
            <a:spLocks noGrp="1"/>
          </p:cNvSpPr>
          <p:nvPr>
            <p:ph type="subTitle" idx="1"/>
          </p:nvPr>
        </p:nvSpPr>
        <p:spPr/>
        <p:txBody>
          <a:bodyPr/>
          <a:lstStyle/>
          <a:p>
            <a:r>
              <a:rPr lang="en-GB" i="1" dirty="0" smtClean="0"/>
              <a:t>David Roper-Newman</a:t>
            </a:r>
          </a:p>
          <a:p>
            <a:r>
              <a:rPr lang="en-GB" i="1" dirty="0" smtClean="0"/>
              <a:t>Craven District </a:t>
            </a:r>
            <a:r>
              <a:rPr lang="en-GB" i="1" dirty="0" smtClean="0"/>
              <a:t>Council</a:t>
            </a:r>
          </a:p>
          <a:p>
            <a:endParaRPr lang="en-GB" i="1" dirty="0"/>
          </a:p>
        </p:txBody>
      </p:sp>
      <p:pic>
        <p:nvPicPr>
          <p:cNvPr id="3074" name="Picture 2" descr="C:\Users\droper-newman\Desktop\CDC Colour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7904" y="5229200"/>
            <a:ext cx="1728192"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870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GDPR Article 12</a:t>
            </a:r>
            <a:endParaRPr lang="en-GB" b="1"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dirty="0" smtClean="0"/>
              <a:t>Transparent Information, communication and modalities for the exercise of rights of the data subject</a:t>
            </a:r>
            <a:endParaRPr lang="en-GB" dirty="0"/>
          </a:p>
        </p:txBody>
      </p:sp>
    </p:spTree>
    <p:extLst>
      <p:ext uri="{BB962C8B-B14F-4D97-AF65-F5344CB8AC3E}">
        <p14:creationId xmlns:p14="http://schemas.microsoft.com/office/powerpoint/2010/main" val="34804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Summary of Art. 12</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Obligations of the data controller:</a:t>
            </a:r>
          </a:p>
          <a:p>
            <a:pPr marL="0" indent="0">
              <a:buNone/>
            </a:pPr>
            <a:endParaRPr lang="en-GB" dirty="0" smtClean="0"/>
          </a:p>
          <a:p>
            <a:r>
              <a:rPr lang="en-GB" dirty="0" smtClean="0"/>
              <a:t>Provide information to the data subject where personal data </a:t>
            </a:r>
            <a:r>
              <a:rPr lang="en-GB" i="1" dirty="0" smtClean="0"/>
              <a:t>is</a:t>
            </a:r>
            <a:r>
              <a:rPr lang="en-GB" dirty="0" smtClean="0"/>
              <a:t> </a:t>
            </a:r>
            <a:r>
              <a:rPr lang="en-GB" i="1" dirty="0" smtClean="0"/>
              <a:t>collected </a:t>
            </a:r>
            <a:r>
              <a:rPr lang="en-GB" dirty="0" smtClean="0"/>
              <a:t>from the data subject;</a:t>
            </a:r>
          </a:p>
          <a:p>
            <a:pPr marL="0" indent="0">
              <a:buNone/>
            </a:pPr>
            <a:endParaRPr lang="en-GB" i="1" dirty="0" smtClean="0"/>
          </a:p>
          <a:p>
            <a:r>
              <a:rPr lang="en-GB" dirty="0" smtClean="0"/>
              <a:t>Provide information to the data subject where personal data </a:t>
            </a:r>
            <a:r>
              <a:rPr lang="en-GB" i="1" dirty="0" smtClean="0"/>
              <a:t>has not been obtained </a:t>
            </a:r>
            <a:r>
              <a:rPr lang="en-GB" dirty="0" smtClean="0"/>
              <a:t>from the data subject;</a:t>
            </a:r>
          </a:p>
          <a:p>
            <a:pPr marL="0" indent="0">
              <a:buNone/>
            </a:pPr>
            <a:endParaRPr lang="en-GB" dirty="0" smtClean="0"/>
          </a:p>
          <a:p>
            <a:r>
              <a:rPr lang="en-GB" dirty="0" smtClean="0"/>
              <a:t>Communicate: right of access, rectification and erasure, restriction of processing, data portability, objection to automated decision-making, and objection to profiling;</a:t>
            </a:r>
          </a:p>
          <a:p>
            <a:pPr marL="0" indent="0">
              <a:buNone/>
            </a:pPr>
            <a:r>
              <a:rPr lang="en-GB" dirty="0" smtClean="0"/>
              <a:t>  </a:t>
            </a:r>
            <a:endParaRPr lang="en-GB" dirty="0"/>
          </a:p>
        </p:txBody>
      </p:sp>
    </p:spTree>
    <p:extLst>
      <p:ext uri="{BB962C8B-B14F-4D97-AF65-F5344CB8AC3E}">
        <p14:creationId xmlns:p14="http://schemas.microsoft.com/office/powerpoint/2010/main" val="2868764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Summary of Art. 12 (cont’d)</a:t>
            </a:r>
            <a:endParaRPr lang="en-GB" b="1" dirty="0"/>
          </a:p>
        </p:txBody>
      </p:sp>
      <p:sp>
        <p:nvSpPr>
          <p:cNvPr id="3" name="Content Placeholder 2"/>
          <p:cNvSpPr>
            <a:spLocks noGrp="1"/>
          </p:cNvSpPr>
          <p:nvPr>
            <p:ph idx="1"/>
          </p:nvPr>
        </p:nvSpPr>
        <p:spPr/>
        <p:txBody>
          <a:bodyPr>
            <a:normAutofit fontScale="85000" lnSpcReduction="20000"/>
          </a:bodyPr>
          <a:lstStyle/>
          <a:p>
            <a:r>
              <a:rPr lang="en-GB" dirty="0" smtClean="0"/>
              <a:t>Communicate details of a personal breach to the data subject </a:t>
            </a:r>
            <a:r>
              <a:rPr lang="en-GB" dirty="0" smtClean="0"/>
              <a:t>(where it is likely </a:t>
            </a:r>
            <a:r>
              <a:rPr lang="en-GB" dirty="0" smtClean="0"/>
              <a:t>to result in a </a:t>
            </a:r>
            <a:r>
              <a:rPr lang="en-GB" b="1" i="1" dirty="0" smtClean="0"/>
              <a:t>high risk to the rights and freedoms</a:t>
            </a:r>
            <a:r>
              <a:rPr lang="en-GB" b="1" dirty="0" smtClean="0"/>
              <a:t> </a:t>
            </a:r>
            <a:r>
              <a:rPr lang="en-GB" dirty="0" smtClean="0"/>
              <a:t>of natural persons); </a:t>
            </a:r>
          </a:p>
          <a:p>
            <a:pPr marL="0" indent="0">
              <a:buNone/>
            </a:pPr>
            <a:endParaRPr lang="en-GB" dirty="0" smtClean="0"/>
          </a:p>
          <a:p>
            <a:r>
              <a:rPr lang="en-GB" dirty="0" smtClean="0"/>
              <a:t>Facilitate the exercise of data subject rights;</a:t>
            </a:r>
          </a:p>
          <a:p>
            <a:pPr marL="0" indent="0">
              <a:buNone/>
            </a:pPr>
            <a:endParaRPr lang="en-GB" dirty="0" smtClean="0"/>
          </a:p>
          <a:p>
            <a:r>
              <a:rPr lang="en-GB" dirty="0" smtClean="0"/>
              <a:t>Provide responses to requests within one month;</a:t>
            </a:r>
          </a:p>
          <a:p>
            <a:pPr marL="0" indent="0">
              <a:buNone/>
            </a:pPr>
            <a:endParaRPr lang="en-GB" dirty="0" smtClean="0"/>
          </a:p>
          <a:p>
            <a:r>
              <a:rPr lang="en-GB" dirty="0" smtClean="0"/>
              <a:t>If unable to take action in the month, tell the data subject the reasons, and how to lodge a complaint with the ICO and/or seek a judicial remedy; </a:t>
            </a:r>
            <a:endParaRPr lang="en-GB" dirty="0"/>
          </a:p>
        </p:txBody>
      </p:sp>
    </p:spTree>
    <p:extLst>
      <p:ext uri="{BB962C8B-B14F-4D97-AF65-F5344CB8AC3E}">
        <p14:creationId xmlns:p14="http://schemas.microsoft.com/office/powerpoint/2010/main" val="3831671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Summary of </a:t>
            </a:r>
            <a:r>
              <a:rPr lang="en-GB" b="1" dirty="0" smtClean="0"/>
              <a:t>Art. </a:t>
            </a:r>
            <a:r>
              <a:rPr lang="en-GB" b="1" dirty="0"/>
              <a:t>12 (cont’d)</a:t>
            </a:r>
            <a:endParaRPr lang="en-GB" dirty="0"/>
          </a:p>
        </p:txBody>
      </p:sp>
      <p:sp>
        <p:nvSpPr>
          <p:cNvPr id="3" name="Content Placeholder 2"/>
          <p:cNvSpPr>
            <a:spLocks noGrp="1"/>
          </p:cNvSpPr>
          <p:nvPr>
            <p:ph idx="1"/>
          </p:nvPr>
        </p:nvSpPr>
        <p:spPr/>
        <p:txBody>
          <a:bodyPr>
            <a:normAutofit lnSpcReduction="10000"/>
          </a:bodyPr>
          <a:lstStyle/>
          <a:p>
            <a:r>
              <a:rPr lang="en-GB" dirty="0" smtClean="0"/>
              <a:t>Responses to be provided free of charge (unless requests are manifestly unfounded or excessive/repetitive);</a:t>
            </a:r>
          </a:p>
          <a:p>
            <a:pPr marL="0" indent="0">
              <a:buNone/>
            </a:pPr>
            <a:endParaRPr lang="en-GB" dirty="0" smtClean="0"/>
          </a:p>
          <a:p>
            <a:r>
              <a:rPr lang="en-GB" dirty="0" smtClean="0"/>
              <a:t>Controller can seek to confirm the data subject’s identity;</a:t>
            </a:r>
          </a:p>
          <a:p>
            <a:pPr marL="0" indent="0">
              <a:buNone/>
            </a:pPr>
            <a:endParaRPr lang="en-GB" dirty="0" smtClean="0"/>
          </a:p>
          <a:p>
            <a:r>
              <a:rPr lang="en-GB" dirty="0" smtClean="0"/>
              <a:t>Can provide information from privacy notices by standard icons. </a:t>
            </a:r>
          </a:p>
          <a:p>
            <a:endParaRPr lang="en-GB" dirty="0"/>
          </a:p>
        </p:txBody>
      </p:sp>
    </p:spTree>
    <p:extLst>
      <p:ext uri="{BB962C8B-B14F-4D97-AF65-F5344CB8AC3E}">
        <p14:creationId xmlns:p14="http://schemas.microsoft.com/office/powerpoint/2010/main" val="3516979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Privacy Notices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ICO guidance (GDPR specific):</a:t>
            </a:r>
          </a:p>
          <a:p>
            <a:pPr marL="0" indent="0">
              <a:buNone/>
            </a:pPr>
            <a:endParaRPr lang="en-GB" dirty="0" smtClean="0"/>
          </a:p>
          <a:p>
            <a:pPr marL="0" indent="0">
              <a:buNone/>
            </a:pPr>
            <a:r>
              <a:rPr lang="en-GB" dirty="0" smtClean="0"/>
              <a:t>The GDPR </a:t>
            </a:r>
            <a:r>
              <a:rPr lang="en-GB" dirty="0"/>
              <a:t>includes rules on giving privacy information to data subjects in Articles 12, 13 and 14. These are more detailed and specific than in the </a:t>
            </a:r>
            <a:r>
              <a:rPr lang="en-GB" dirty="0" smtClean="0"/>
              <a:t>current DPA </a:t>
            </a:r>
            <a:r>
              <a:rPr lang="en-GB" dirty="0"/>
              <a:t>and place an emphasis on making privacy notices understandable and accessible. Data controllers are expected to take ‘appropriate measures’.</a:t>
            </a:r>
            <a:endParaRPr lang="en-GB" dirty="0" smtClean="0"/>
          </a:p>
          <a:p>
            <a:pPr marL="0" indent="0">
              <a:buNone/>
            </a:pPr>
            <a:endParaRPr lang="en-GB" dirty="0" smtClean="0">
              <a:hlinkClick r:id="rId2"/>
            </a:endParaRPr>
          </a:p>
          <a:p>
            <a:pPr marL="0" indent="0">
              <a:buNone/>
            </a:pPr>
            <a:r>
              <a:rPr lang="en-GB" dirty="0" smtClean="0">
                <a:hlinkClick r:id="rId2"/>
              </a:rPr>
              <a:t>https</a:t>
            </a:r>
            <a:r>
              <a:rPr lang="en-GB" dirty="0">
                <a:hlinkClick r:id="rId2"/>
              </a:rPr>
              <a:t>://ico.org.uk/for-organisations/guide-to-data-protection/privacy-notices-transparency-and-control/privacy-notices-under-the-eu-general-data-protection-regulation/</a:t>
            </a:r>
            <a:endParaRPr lang="en-GB" dirty="0"/>
          </a:p>
          <a:p>
            <a:pPr marL="0" indent="0">
              <a:buNone/>
            </a:pPr>
            <a:endParaRPr lang="en-GB" dirty="0"/>
          </a:p>
        </p:txBody>
      </p:sp>
    </p:spTree>
    <p:extLst>
      <p:ext uri="{BB962C8B-B14F-4D97-AF65-F5344CB8AC3E}">
        <p14:creationId xmlns:p14="http://schemas.microsoft.com/office/powerpoint/2010/main" val="1247246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Privacy Notice</a:t>
            </a:r>
            <a:endParaRPr lang="en-GB" dirty="0"/>
          </a:p>
        </p:txBody>
      </p:sp>
      <p:sp>
        <p:nvSpPr>
          <p:cNvPr id="3" name="Content Placeholder 2"/>
          <p:cNvSpPr>
            <a:spLocks noGrp="1"/>
          </p:cNvSpPr>
          <p:nvPr>
            <p:ph idx="1"/>
          </p:nvPr>
        </p:nvSpPr>
        <p:spPr>
          <a:xfrm>
            <a:off x="457200" y="1196752"/>
            <a:ext cx="8229600" cy="4929411"/>
          </a:xfrm>
        </p:spPr>
        <p:txBody>
          <a:bodyPr>
            <a:normAutofit fontScale="25000" lnSpcReduction="20000"/>
          </a:bodyPr>
          <a:lstStyle/>
          <a:p>
            <a:pPr marL="0" indent="0">
              <a:buNone/>
            </a:pPr>
            <a:r>
              <a:rPr lang="en-GB" sz="4400" b="1" u="sng" dirty="0" smtClean="0">
                <a:latin typeface="Arial" panose="020B0604020202020204" pitchFamily="34" charset="0"/>
                <a:cs typeface="Arial" panose="020B0604020202020204" pitchFamily="34" charset="0"/>
              </a:rPr>
              <a:t>Privacy </a:t>
            </a:r>
            <a:r>
              <a:rPr lang="en-GB" sz="4400" b="1" u="sng" dirty="0">
                <a:latin typeface="Arial" panose="020B0604020202020204" pitchFamily="34" charset="0"/>
                <a:cs typeface="Arial" panose="020B0604020202020204" pitchFamily="34" charset="0"/>
              </a:rPr>
              <a:t>Notice – Craven Leisure Members</a:t>
            </a:r>
            <a:endParaRPr lang="en-GB" sz="4400" dirty="0">
              <a:latin typeface="Arial" panose="020B0604020202020204" pitchFamily="34" charset="0"/>
              <a:cs typeface="Arial" panose="020B0604020202020204" pitchFamily="34" charset="0"/>
            </a:endParaRPr>
          </a:p>
          <a:p>
            <a:pPr marL="0" indent="0">
              <a:buNone/>
            </a:pPr>
            <a:endParaRPr lang="en-GB" sz="4400" dirty="0" smtClean="0">
              <a:latin typeface="Arial" panose="020B0604020202020204" pitchFamily="34" charset="0"/>
              <a:cs typeface="Arial" panose="020B0604020202020204" pitchFamily="34" charset="0"/>
            </a:endParaRPr>
          </a:p>
          <a:p>
            <a:pPr marL="0" indent="0">
              <a:buNone/>
            </a:pPr>
            <a:r>
              <a:rPr lang="en-GB" sz="4400" dirty="0" smtClean="0">
                <a:latin typeface="Arial" panose="020B0604020202020204" pitchFamily="34" charset="0"/>
                <a:cs typeface="Arial" panose="020B0604020202020204" pitchFamily="34" charset="0"/>
              </a:rPr>
              <a:t>Details </a:t>
            </a:r>
            <a:r>
              <a:rPr lang="en-GB" sz="4400" dirty="0">
                <a:latin typeface="Arial" panose="020B0604020202020204" pitchFamily="34" charset="0"/>
                <a:cs typeface="Arial" panose="020B0604020202020204" pitchFamily="34" charset="0"/>
              </a:rPr>
              <a:t>of the information that we collect from you, what we do with it, and who it might be shared with.</a:t>
            </a:r>
          </a:p>
          <a:p>
            <a:pPr marL="0" indent="0">
              <a:buNone/>
            </a:pPr>
            <a:r>
              <a:rPr lang="en-GB" sz="4400" b="1" dirty="0" smtClean="0">
                <a:latin typeface="Arial" panose="020B0604020202020204" pitchFamily="34" charset="0"/>
                <a:cs typeface="Arial" panose="020B0604020202020204" pitchFamily="34" charset="0"/>
              </a:rPr>
              <a:t>What </a:t>
            </a:r>
            <a:r>
              <a:rPr lang="en-GB" sz="4400" b="1" dirty="0">
                <a:latin typeface="Arial" panose="020B0604020202020204" pitchFamily="34" charset="0"/>
                <a:cs typeface="Arial" panose="020B0604020202020204" pitchFamily="34" charset="0"/>
              </a:rPr>
              <a:t>information do we collect from you?</a:t>
            </a: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When you join as a member to use </a:t>
            </a:r>
            <a:r>
              <a:rPr lang="en-GB" sz="4400" dirty="0" smtClean="0">
                <a:latin typeface="Arial" panose="020B0604020202020204" pitchFamily="34" charset="0"/>
                <a:cs typeface="Arial" panose="020B0604020202020204" pitchFamily="34" charset="0"/>
              </a:rPr>
              <a:t>Craven </a:t>
            </a:r>
            <a:r>
              <a:rPr lang="en-GB" sz="4400" dirty="0">
                <a:latin typeface="Arial" panose="020B0604020202020204" pitchFamily="34" charset="0"/>
                <a:cs typeface="Arial" panose="020B0604020202020204" pitchFamily="34" charset="0"/>
              </a:rPr>
              <a:t>Leisure’s services, we will collect your name, date of birth, contact details including home, email addresses and telephone number, and details of your next of kin. We will also take a photograph of your face. We will also ask for your </a:t>
            </a:r>
            <a:r>
              <a:rPr lang="en-GB" sz="4400" dirty="0" smtClean="0">
                <a:latin typeface="Arial" panose="020B0604020202020204" pitchFamily="34" charset="0"/>
                <a:cs typeface="Arial" panose="020B0604020202020204" pitchFamily="34" charset="0"/>
              </a:rPr>
              <a:t>bank account </a:t>
            </a:r>
            <a:r>
              <a:rPr lang="en-GB" sz="4400" dirty="0">
                <a:latin typeface="Arial" panose="020B0604020202020204" pitchFamily="34" charset="0"/>
                <a:cs typeface="Arial" panose="020B0604020202020204" pitchFamily="34" charset="0"/>
              </a:rPr>
              <a:t>information. If you use the fitness centre, we will ask you for additional details concerning your health. </a:t>
            </a:r>
          </a:p>
          <a:p>
            <a:pPr marL="0" indent="0">
              <a:buNone/>
            </a:pPr>
            <a:r>
              <a:rPr lang="en-GB" sz="4400" b="1" dirty="0" smtClean="0">
                <a:latin typeface="Arial" panose="020B0604020202020204" pitchFamily="34" charset="0"/>
                <a:cs typeface="Arial" panose="020B0604020202020204" pitchFamily="34" charset="0"/>
              </a:rPr>
              <a:t>Why </a:t>
            </a:r>
            <a:r>
              <a:rPr lang="en-GB" sz="4400" b="1" dirty="0">
                <a:latin typeface="Arial" panose="020B0604020202020204" pitchFamily="34" charset="0"/>
                <a:cs typeface="Arial" panose="020B0604020202020204" pitchFamily="34" charset="0"/>
              </a:rPr>
              <a:t>do we collect this information?</a:t>
            </a: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Your name and other identifying particulars are requested so as to enrol you to use the services on a regular basis at the Leisure Centre. Your bank account details are required so as to ensure that regular subscription payment arrangements can be set up via direct debit. Your next of kin is requested in case of any emergency at the Leisure Centre involving you. Your health details are required so that if you use the fitness centre, it is safe for you to use the equipment.</a:t>
            </a:r>
          </a:p>
          <a:p>
            <a:pPr marL="0" indent="0">
              <a:buNone/>
            </a:pPr>
            <a:r>
              <a:rPr lang="en-GB" sz="4400" b="1" dirty="0" smtClean="0">
                <a:latin typeface="Arial" panose="020B0604020202020204" pitchFamily="34" charset="0"/>
                <a:cs typeface="Arial" panose="020B0604020202020204" pitchFamily="34" charset="0"/>
              </a:rPr>
              <a:t>Who </a:t>
            </a:r>
            <a:r>
              <a:rPr lang="en-GB" sz="4400" b="1" dirty="0">
                <a:latin typeface="Arial" panose="020B0604020202020204" pitchFamily="34" charset="0"/>
                <a:cs typeface="Arial" panose="020B0604020202020204" pitchFamily="34" charset="0"/>
              </a:rPr>
              <a:t>might we share this information with?</a:t>
            </a: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The Council will not share any of the information that it holds about you with any third party, unless you have given your written consent, or if otherwise this is permitted by law. If you make payment by debit or credit card, the information will be processed by banking services providers in accordance with the Payment Card Industry’s Data Security Standards. The Council has a formal contract with its data processor which helps the Council provide services to members of Craven Leisure. </a:t>
            </a:r>
          </a:p>
          <a:p>
            <a:pPr marL="0" indent="0">
              <a:buNone/>
            </a:pPr>
            <a:r>
              <a:rPr lang="en-GB" sz="4400" b="1" dirty="0">
                <a:latin typeface="Arial" panose="020B0604020202020204" pitchFamily="34" charset="0"/>
                <a:cs typeface="Arial" panose="020B0604020202020204" pitchFamily="34" charset="0"/>
              </a:rPr>
              <a:t>What do we do with your information?</a:t>
            </a: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The information that you have provided will be held by the Council and will only be accessed by authorised Council employees. We will only use the information that you have provided for the purpose of your membership of Craven Leisure, and will not use it for any other Council purpose, unless we have your consent, or this is provided by law. We may separately ask you for your permission to provide you with information about other Council services, and if you agree, how you would like to receive that information. But you do not have to give your permission to receive these details, and it is not a condition of your membership of Craven Leisure that you agree.  </a:t>
            </a:r>
          </a:p>
          <a:p>
            <a:pPr marL="0" indent="0">
              <a:buNone/>
            </a:pPr>
            <a:r>
              <a:rPr lang="en-GB" sz="4400" b="1" dirty="0">
                <a:latin typeface="Arial" panose="020B0604020202020204" pitchFamily="34" charset="0"/>
                <a:cs typeface="Arial" panose="020B0604020202020204" pitchFamily="34" charset="0"/>
              </a:rPr>
              <a:t>How long do we keep hold of your information?</a:t>
            </a: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The Council will keep hold of your information for as long as you are a member of Craven Leisure. If you cease to be a member, we will retain your personal information for </a:t>
            </a:r>
            <a:r>
              <a:rPr lang="en-GB" sz="4400" dirty="0" smtClean="0">
                <a:latin typeface="Arial" panose="020B0604020202020204" pitchFamily="34" charset="0"/>
                <a:cs typeface="Arial" panose="020B0604020202020204" pitchFamily="34" charset="0"/>
              </a:rPr>
              <a:t>2 </a:t>
            </a:r>
            <a:r>
              <a:rPr lang="en-GB" sz="4400" dirty="0">
                <a:latin typeface="Arial" panose="020B0604020202020204" pitchFamily="34" charset="0"/>
                <a:cs typeface="Arial" panose="020B0604020202020204" pitchFamily="34" charset="0"/>
              </a:rPr>
              <a:t>years. Records of payments are retained for seven years in accordance with the relevant finance legislation.</a:t>
            </a:r>
          </a:p>
          <a:p>
            <a:pPr marL="0" indent="0">
              <a:buNone/>
            </a:pPr>
            <a:r>
              <a:rPr lang="en-GB" sz="4400" b="1" dirty="0">
                <a:latin typeface="Arial" panose="020B0604020202020204" pitchFamily="34" charset="0"/>
                <a:cs typeface="Arial" panose="020B0604020202020204" pitchFamily="34" charset="0"/>
              </a:rPr>
              <a:t>How can I access the information you hold about me?</a:t>
            </a: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By making a Subject Access Request and going onto the Council’s website at  </a:t>
            </a:r>
            <a:r>
              <a:rPr lang="en-GB" sz="4400" b="1" dirty="0">
                <a:latin typeface="Arial" panose="020B0604020202020204" pitchFamily="34" charset="0"/>
                <a:cs typeface="Arial" panose="020B0604020202020204" pitchFamily="34" charset="0"/>
              </a:rPr>
              <a:t> </a:t>
            </a:r>
            <a:r>
              <a:rPr lang="en-GB" sz="4400" u="sng" dirty="0">
                <a:latin typeface="Arial" panose="020B0604020202020204" pitchFamily="34" charset="0"/>
                <a:cs typeface="Arial" panose="020B0604020202020204" pitchFamily="34" charset="0"/>
                <a:hlinkClick r:id="rId2"/>
              </a:rPr>
              <a:t>http://www.cravendc.gov.uk/article/381/Data-Protection</a:t>
            </a:r>
            <a:r>
              <a:rPr lang="en-GB" sz="4400" dirty="0">
                <a:latin typeface="Arial" panose="020B0604020202020204" pitchFamily="34" charset="0"/>
                <a:cs typeface="Arial" panose="020B0604020202020204" pitchFamily="34" charset="0"/>
              </a:rPr>
              <a:t> or writing to the Data Protection Officer, Craven District Council, First Floor, Belle Vue Square, Broughton Road, Skipton, BD23 1FJ. A fee of £10 is payable if a request is made before </a:t>
            </a:r>
            <a:r>
              <a:rPr lang="en-GB" sz="4400" dirty="0" smtClean="0">
                <a:latin typeface="Arial" panose="020B0604020202020204" pitchFamily="34" charset="0"/>
                <a:cs typeface="Arial" panose="020B0604020202020204" pitchFamily="34" charset="0"/>
              </a:rPr>
              <a:t>25 </a:t>
            </a:r>
            <a:r>
              <a:rPr lang="en-GB" sz="4400" dirty="0">
                <a:latin typeface="Arial" panose="020B0604020202020204" pitchFamily="34" charset="0"/>
                <a:cs typeface="Arial" panose="020B0604020202020204" pitchFamily="34" charset="0"/>
              </a:rPr>
              <a:t>May 2018. </a:t>
            </a:r>
          </a:p>
          <a:p>
            <a:pPr marL="0" indent="0">
              <a:buNone/>
            </a:pPr>
            <a:r>
              <a:rPr lang="en-GB" sz="4400" dirty="0">
                <a:latin typeface="Arial" panose="020B0604020202020204" pitchFamily="34" charset="0"/>
                <a:cs typeface="Arial" panose="020B0604020202020204" pitchFamily="34" charset="0"/>
              </a:rPr>
              <a:t> </a:t>
            </a:r>
          </a:p>
          <a:p>
            <a:pPr marL="0" indent="0">
              <a:buNone/>
            </a:pPr>
            <a:r>
              <a:rPr lang="en-GB" sz="4000" dirty="0">
                <a:latin typeface="Arial" panose="020B0604020202020204" pitchFamily="34" charset="0"/>
                <a:cs typeface="Arial" panose="020B0604020202020204" pitchFamily="34" charset="0"/>
              </a:rPr>
              <a:t>     </a:t>
            </a:r>
          </a:p>
          <a:p>
            <a:pPr marL="0" indent="0">
              <a:buNone/>
            </a:pPr>
            <a:r>
              <a:rPr lang="en-GB" dirty="0"/>
              <a:t>  </a:t>
            </a:r>
          </a:p>
          <a:p>
            <a:pPr marL="0" indent="0">
              <a:buNone/>
            </a:pPr>
            <a:r>
              <a:rPr lang="en-GB" b="1" dirty="0"/>
              <a:t> </a:t>
            </a:r>
            <a:endParaRPr lang="en-GB" dirty="0"/>
          </a:p>
          <a:p>
            <a:pPr marL="0" indent="0">
              <a:buNone/>
            </a:pPr>
            <a:r>
              <a:rPr lang="en-GB" b="1" dirty="0"/>
              <a:t> </a:t>
            </a:r>
            <a:endParaRPr lang="en-GB" dirty="0"/>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3219568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Data Protection Impact Assessments (DPIAs)</a:t>
            </a:r>
            <a:endParaRPr lang="en-GB" dirty="0"/>
          </a:p>
        </p:txBody>
      </p:sp>
      <p:sp>
        <p:nvSpPr>
          <p:cNvPr id="3" name="Content Placeholder 2"/>
          <p:cNvSpPr>
            <a:spLocks noGrp="1"/>
          </p:cNvSpPr>
          <p:nvPr>
            <p:ph idx="1"/>
          </p:nvPr>
        </p:nvSpPr>
        <p:spPr/>
        <p:txBody>
          <a:bodyPr/>
          <a:lstStyle/>
          <a:p>
            <a:r>
              <a:rPr lang="en-GB" dirty="0" smtClean="0"/>
              <a:t>Already covered in a previous session</a:t>
            </a:r>
          </a:p>
          <a:p>
            <a:r>
              <a:rPr lang="en-GB" dirty="0" smtClean="0"/>
              <a:t>Full guidance on the ICO website, including template to use:</a:t>
            </a:r>
          </a:p>
          <a:p>
            <a:pPr marL="0" indent="0">
              <a:buNone/>
            </a:pPr>
            <a:r>
              <a:rPr lang="en-GB" dirty="0">
                <a:hlinkClick r:id="rId2"/>
              </a:rPr>
              <a:t>https://ico.org.uk/for-organisations/guide-to-the-general-data-protection-regulation-gdpr/accountability-and-governance/data-protection-impact-assessments</a:t>
            </a:r>
            <a:r>
              <a:rPr lang="en-GB" dirty="0" smtClean="0">
                <a:hlinkClick r:id="rId2"/>
              </a:rPr>
              <a:t>/</a:t>
            </a:r>
            <a:endParaRPr lang="en-GB" dirty="0" smtClean="0"/>
          </a:p>
          <a:p>
            <a:endParaRPr lang="en-GB" dirty="0"/>
          </a:p>
        </p:txBody>
      </p:sp>
    </p:spTree>
    <p:extLst>
      <p:ext uri="{BB962C8B-B14F-4D97-AF65-F5344CB8AC3E}">
        <p14:creationId xmlns:p14="http://schemas.microsoft.com/office/powerpoint/2010/main" val="809570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1220</Words>
  <Application>Microsoft Office PowerPoint</Application>
  <PresentationFormat>On-screen Show (4:3)</PresentationFormat>
  <Paragraphs>101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Data Protection Reform in Local Government</vt:lpstr>
      <vt:lpstr>Transparency, Fair Processing, Privacy Impact Assessments, and Communication with the Public  </vt:lpstr>
      <vt:lpstr>GDPR Article 12</vt:lpstr>
      <vt:lpstr>Summary of Art. 12</vt:lpstr>
      <vt:lpstr>Summary of Art. 12 (cont’d)</vt:lpstr>
      <vt:lpstr>Summary of Art. 12 (cont’d)</vt:lpstr>
      <vt:lpstr>Privacy Notices</vt:lpstr>
      <vt:lpstr>Example Privacy Notice</vt:lpstr>
      <vt:lpstr>Data Protection Impact Assessments (DPIAs)</vt:lpstr>
      <vt:lpstr>DPIAs (Cont’d)</vt:lpstr>
      <vt:lpstr>DPIAs (Cont’d)</vt:lpstr>
      <vt:lpstr>DPIAs (Cont’d)</vt:lpstr>
      <vt:lpstr>DPIAs (Cont’d)</vt:lpstr>
      <vt:lpstr> Contact: David Roper-Newman, 01756 706336  email: droper-newman@cravendc.gov.uk </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Transparency, Fair Processing, Privacy Impact Assessments, and Communication with the Public</dc:title>
  <dc:creator>David Roper-Newman</dc:creator>
  <cp:lastModifiedBy>David Roper-Newman</cp:lastModifiedBy>
  <cp:revision>22</cp:revision>
  <cp:lastPrinted>2018-01-22T10:44:42Z</cp:lastPrinted>
  <dcterms:created xsi:type="dcterms:W3CDTF">2018-01-08T14:47:54Z</dcterms:created>
  <dcterms:modified xsi:type="dcterms:W3CDTF">2018-01-22T12:10:43Z</dcterms:modified>
</cp:coreProperties>
</file>